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7" r:id="rId4"/>
    <p:sldId id="278" r:id="rId5"/>
    <p:sldId id="280" r:id="rId6"/>
  </p:sldIdLst>
  <p:sldSz cx="12192000" cy="6858000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Sora" pitchFamily="2" charset="0"/>
      <p:regular r:id="rId16"/>
      <p:bold r:id="rId17"/>
    </p:embeddedFont>
    <p:embeddedFont>
      <p:font typeface="Sora SemiBold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29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pos="7197">
          <p15:clr>
            <a:srgbClr val="F26B43"/>
          </p15:clr>
        </p15:guide>
        <p15:guide id="6" pos="483">
          <p15:clr>
            <a:srgbClr val="F26B43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fi3py/AmloBSE/DXBv/VNo8zw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2E9965-06F7-4511-B8F4-79B226F16419}">
  <a:tblStyle styleId="{2A2E9965-06F7-4511-B8F4-79B226F16419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FF"/>
          </a:solidFill>
        </a:fill>
      </a:tcStyle>
    </a:wholeTbl>
    <a:band1H>
      <a:tcTxStyle/>
      <a:tcStyle>
        <a:tcBdr/>
        <a:fill>
          <a:solidFill>
            <a:srgbClr val="CACB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F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  <p:guide orient="horz" pos="3929"/>
        <p:guide orient="horz" pos="391"/>
        <p:guide pos="7197"/>
        <p:guide pos="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49" Type="http://customschemas.google.com/relationships/presentationmetadata" Target="meta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>
          <a:extLst>
            <a:ext uri="{FF2B5EF4-FFF2-40B4-BE49-F238E27FC236}">
              <a16:creationId xmlns:a16="http://schemas.microsoft.com/office/drawing/2014/main" id="{E69AD849-7BC6-76F6-7B75-44D76B81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:notes">
            <a:extLst>
              <a:ext uri="{FF2B5EF4-FFF2-40B4-BE49-F238E27FC236}">
                <a16:creationId xmlns:a16="http://schemas.microsoft.com/office/drawing/2014/main" id="{698210B4-C4BA-A350-D257-27B9EFF46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:notes">
            <a:extLst>
              <a:ext uri="{FF2B5EF4-FFF2-40B4-BE49-F238E27FC236}">
                <a16:creationId xmlns:a16="http://schemas.microsoft.com/office/drawing/2014/main" id="{6D82CCB6-F4E5-915B-2CAD-AF52A5CEEA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51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>
          <a:extLst>
            <a:ext uri="{FF2B5EF4-FFF2-40B4-BE49-F238E27FC236}">
              <a16:creationId xmlns:a16="http://schemas.microsoft.com/office/drawing/2014/main" id="{D92B258C-D802-0190-82DA-18FC3FB5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:notes">
            <a:extLst>
              <a:ext uri="{FF2B5EF4-FFF2-40B4-BE49-F238E27FC236}">
                <a16:creationId xmlns:a16="http://schemas.microsoft.com/office/drawing/2014/main" id="{6A05393E-B0B8-296A-9EFA-5877E58DE2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p24:notes">
            <a:extLst>
              <a:ext uri="{FF2B5EF4-FFF2-40B4-BE49-F238E27FC236}">
                <a16:creationId xmlns:a16="http://schemas.microsoft.com/office/drawing/2014/main" id="{277C29D0-A725-E33D-D071-D7C4D1FFE4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79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>
            <a:spLocks noGrp="1"/>
          </p:cNvSpPr>
          <p:nvPr>
            <p:ph type="pic" idx="2"/>
          </p:nvPr>
        </p:nvSpPr>
        <p:spPr>
          <a:xfrm>
            <a:off x="1709738" y="3515959"/>
            <a:ext cx="2066925" cy="1444005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33"/>
          <p:cNvSpPr>
            <a:spLocks noGrp="1"/>
          </p:cNvSpPr>
          <p:nvPr>
            <p:ph type="pic" idx="3"/>
          </p:nvPr>
        </p:nvSpPr>
        <p:spPr>
          <a:xfrm>
            <a:off x="1709737" y="1892919"/>
            <a:ext cx="2066925" cy="14440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>
            <a:spLocks noGrp="1"/>
          </p:cNvSpPr>
          <p:nvPr>
            <p:ph type="pic" idx="2"/>
          </p:nvPr>
        </p:nvSpPr>
        <p:spPr>
          <a:xfrm>
            <a:off x="9380555" y="-547410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  <p:sp>
        <p:nvSpPr>
          <p:cNvPr id="25" name="Google Shape;25;p38"/>
          <p:cNvSpPr>
            <a:spLocks noGrp="1"/>
          </p:cNvSpPr>
          <p:nvPr>
            <p:ph type="pic" idx="3"/>
          </p:nvPr>
        </p:nvSpPr>
        <p:spPr>
          <a:xfrm>
            <a:off x="9380555" y="2140868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  <p:sp>
        <p:nvSpPr>
          <p:cNvPr id="26" name="Google Shape;26;p38"/>
          <p:cNvSpPr>
            <a:spLocks noGrp="1"/>
          </p:cNvSpPr>
          <p:nvPr>
            <p:ph type="pic" idx="4"/>
          </p:nvPr>
        </p:nvSpPr>
        <p:spPr>
          <a:xfrm>
            <a:off x="9380555" y="4760776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  <p:sp>
        <p:nvSpPr>
          <p:cNvPr id="27" name="Google Shape;27;p38"/>
          <p:cNvSpPr>
            <a:spLocks noGrp="1"/>
          </p:cNvSpPr>
          <p:nvPr>
            <p:ph type="pic" idx="5"/>
          </p:nvPr>
        </p:nvSpPr>
        <p:spPr>
          <a:xfrm>
            <a:off x="6574965" y="476884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  <p:sp>
        <p:nvSpPr>
          <p:cNvPr id="28" name="Google Shape;28;p38"/>
          <p:cNvSpPr>
            <a:spLocks noGrp="1"/>
          </p:cNvSpPr>
          <p:nvPr>
            <p:ph type="pic" idx="6"/>
          </p:nvPr>
        </p:nvSpPr>
        <p:spPr>
          <a:xfrm>
            <a:off x="6574965" y="3165162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  <p:sp>
        <p:nvSpPr>
          <p:cNvPr id="29" name="Google Shape;29;p38"/>
          <p:cNvSpPr>
            <a:spLocks noGrp="1"/>
          </p:cNvSpPr>
          <p:nvPr>
            <p:ph type="pic" idx="7"/>
          </p:nvPr>
        </p:nvSpPr>
        <p:spPr>
          <a:xfrm>
            <a:off x="6574965" y="5785070"/>
            <a:ext cx="2380467" cy="2375172"/>
          </a:xfrm>
          <a:prstGeom prst="roundRect">
            <a:avLst>
              <a:gd name="adj" fmla="val 16667"/>
            </a:avLst>
          </a:prstGeom>
          <a:solidFill>
            <a:srgbClr val="D8D8D8">
              <a:alpha val="2980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/>
          <p:nvPr/>
        </p:nvSpPr>
        <p:spPr>
          <a:xfrm>
            <a:off x="0" y="0"/>
            <a:ext cx="3314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41"/>
          <p:cNvSpPr>
            <a:spLocks noGrp="1"/>
          </p:cNvSpPr>
          <p:nvPr>
            <p:ph type="pic" idx="2"/>
          </p:nvPr>
        </p:nvSpPr>
        <p:spPr>
          <a:xfrm>
            <a:off x="1638491" y="1029494"/>
            <a:ext cx="3352419" cy="47990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Układ tekstowy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dd3e8a5ba_0_162"/>
          <p:cNvSpPr txBox="1"/>
          <p:nvPr/>
        </p:nvSpPr>
        <p:spPr>
          <a:xfrm>
            <a:off x="822600" y="1379882"/>
            <a:ext cx="797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>
                <a:solidFill>
                  <a:srgbClr val="3F3F3F"/>
                </a:solidFill>
                <a:latin typeface="Sora SemiBold"/>
                <a:ea typeface="Sora SemiBold"/>
                <a:cs typeface="Sora SemiBold"/>
                <a:sym typeface="Sora SemiBold"/>
              </a:rPr>
              <a:t>Lorem ipsum</a:t>
            </a:r>
            <a:br>
              <a:rPr lang="en-ID" sz="3600">
                <a:solidFill>
                  <a:srgbClr val="3F3F3F"/>
                </a:solidFill>
                <a:latin typeface="Sora SemiBold"/>
                <a:ea typeface="Sora SemiBold"/>
                <a:cs typeface="Sora SemiBold"/>
                <a:sym typeface="Sora SemiBold"/>
              </a:rPr>
            </a:br>
            <a:r>
              <a:rPr lang="en-ID"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rPr>
              <a:t>Dolor sit amet </a:t>
            </a:r>
            <a:endParaRPr sz="3600">
              <a:solidFill>
                <a:schemeClr val="accent1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42" name="Google Shape;42;g38dd3e8a5ba_0_162"/>
          <p:cNvSpPr txBox="1"/>
          <p:nvPr/>
        </p:nvSpPr>
        <p:spPr>
          <a:xfrm>
            <a:off x="822600" y="2966023"/>
            <a:ext cx="62670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Vivamus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ornare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elit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ut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sodales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luctus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nisl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arcu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scelerisque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mi,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quis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dignissim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libero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dolor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accumsan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neque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Aliquam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vitae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auctor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sem.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Phasellus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sed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at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nunc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feugiat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posuere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Proin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commodo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sit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amet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mollis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vehicula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In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hac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habitasse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platea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dictumst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dui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urna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pellentesque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in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faucibus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vitae,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feugiat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quis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ipsum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Etiam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ligula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vulputate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 nisi ac,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mollis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dictum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leo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Class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aptent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taciti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sociosqu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ad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litora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torquent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per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conubia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nostra, per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inceptos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himenaeos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Phasellus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rutrum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sed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velit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tempor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</a:t>
            </a:r>
            <a:endParaRPr sz="1200">
              <a:solidFill>
                <a:srgbClr val="3F3F3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Układ tekstowy ze zdjęciem">
  <p:cSld name="CUSTOM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8dd3e8a5ba_0_171"/>
          <p:cNvSpPr txBox="1"/>
          <p:nvPr/>
        </p:nvSpPr>
        <p:spPr>
          <a:xfrm>
            <a:off x="822600" y="1379882"/>
            <a:ext cx="797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>
                <a:solidFill>
                  <a:srgbClr val="3F3F3F"/>
                </a:solidFill>
                <a:latin typeface="Sora SemiBold"/>
                <a:ea typeface="Sora SemiBold"/>
                <a:cs typeface="Sora SemiBold"/>
                <a:sym typeface="Sora SemiBold"/>
              </a:rPr>
              <a:t>Lorem ipsum</a:t>
            </a:r>
            <a:br>
              <a:rPr lang="en-ID" sz="3600">
                <a:solidFill>
                  <a:srgbClr val="3F3F3F"/>
                </a:solidFill>
                <a:latin typeface="Sora SemiBold"/>
                <a:ea typeface="Sora SemiBold"/>
                <a:cs typeface="Sora SemiBold"/>
                <a:sym typeface="Sora SemiBold"/>
              </a:rPr>
            </a:br>
            <a:r>
              <a:rPr lang="en-ID" sz="36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rPr>
              <a:t>Dolor sit amet </a:t>
            </a:r>
            <a:endParaRPr sz="3600">
              <a:solidFill>
                <a:schemeClr val="accent1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45" name="Google Shape;45;g38dd3e8a5ba_0_171"/>
          <p:cNvSpPr txBox="1"/>
          <p:nvPr/>
        </p:nvSpPr>
        <p:spPr>
          <a:xfrm>
            <a:off x="822600" y="2966023"/>
            <a:ext cx="6267000" cy="1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Vivamus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ornare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elit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ut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sodales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luctus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nisl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arcu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scelerisque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mi,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quis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dignissim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libero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dolor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accumsan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neque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Aliquam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vitae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auctor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sem.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Phasellus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sed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at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nunc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feugiat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posuere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Proin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commodo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sit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amet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mollis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vehicula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In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hac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habitasse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platea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dictumst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Duis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dui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urna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pellentesque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in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faucibus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vitae,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feugiat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quis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ipsum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Etiam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felis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ligula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vulputate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 nisi ac,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mollis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dictum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leo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Class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aptent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taciti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sociosqu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ad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litora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torquent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per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conubia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nostra, per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inceptos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himenaeos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Phasellus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rutrum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sed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velit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 a </a:t>
            </a:r>
            <a:r>
              <a:rPr lang="en-ID" sz="1200" dirty="0" err="1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tempor</a:t>
            </a:r>
            <a:r>
              <a:rPr lang="en-ID" sz="12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.</a:t>
            </a:r>
            <a:endParaRPr sz="1200">
              <a:solidFill>
                <a:srgbClr val="3F3F3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6" name="Google Shape;46;g38dd3e8a5ba_0_171"/>
          <p:cNvSpPr>
            <a:spLocks noGrp="1"/>
          </p:cNvSpPr>
          <p:nvPr>
            <p:ph type="pic" idx="2"/>
          </p:nvPr>
        </p:nvSpPr>
        <p:spPr>
          <a:xfrm>
            <a:off x="8132600" y="950775"/>
            <a:ext cx="4059300" cy="445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>
            <a:spLocks noGrp="1"/>
          </p:cNvSpPr>
          <p:nvPr>
            <p:ph type="pic" idx="2"/>
          </p:nvPr>
        </p:nvSpPr>
        <p:spPr>
          <a:xfrm>
            <a:off x="1466123" y="1483456"/>
            <a:ext cx="2129836" cy="3891088"/>
          </a:xfrm>
          <a:prstGeom prst="rect">
            <a:avLst/>
          </a:prstGeom>
          <a:solidFill>
            <a:srgbClr val="A5A5A5">
              <a:alpha val="11764"/>
            </a:srgbClr>
          </a:solidFill>
          <a:ln>
            <a:noFill/>
          </a:ln>
        </p:spPr>
      </p:sp>
      <p:sp>
        <p:nvSpPr>
          <p:cNvPr id="51" name="Google Shape;51;p43"/>
          <p:cNvSpPr>
            <a:spLocks noGrp="1"/>
          </p:cNvSpPr>
          <p:nvPr>
            <p:ph type="pic" idx="3"/>
          </p:nvPr>
        </p:nvSpPr>
        <p:spPr>
          <a:xfrm>
            <a:off x="6336692" y="1483456"/>
            <a:ext cx="2129836" cy="3891088"/>
          </a:xfrm>
          <a:prstGeom prst="rect">
            <a:avLst/>
          </a:prstGeom>
          <a:solidFill>
            <a:srgbClr val="A5A5A5">
              <a:alpha val="11764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>
            <a:spLocks noGrp="1"/>
          </p:cNvSpPr>
          <p:nvPr>
            <p:ph type="pic" idx="2"/>
          </p:nvPr>
        </p:nvSpPr>
        <p:spPr>
          <a:xfrm>
            <a:off x="9169400" y="4229100"/>
            <a:ext cx="2006600" cy="2006600"/>
          </a:xfrm>
          <a:prstGeom prst="roundRect">
            <a:avLst>
              <a:gd name="adj" fmla="val 16667"/>
            </a:avLst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54" name="Google Shape;54;p44"/>
          <p:cNvSpPr>
            <a:spLocks noGrp="1"/>
          </p:cNvSpPr>
          <p:nvPr>
            <p:ph type="pic" idx="3"/>
          </p:nvPr>
        </p:nvSpPr>
        <p:spPr>
          <a:xfrm>
            <a:off x="8680450" y="1485900"/>
            <a:ext cx="2286000" cy="2286000"/>
          </a:xfrm>
          <a:prstGeom prst="roundRect">
            <a:avLst>
              <a:gd name="adj" fmla="val 16667"/>
            </a:avLst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55" name="Google Shape;55;p44"/>
          <p:cNvSpPr>
            <a:spLocks noGrp="1"/>
          </p:cNvSpPr>
          <p:nvPr>
            <p:ph type="pic" idx="4"/>
          </p:nvPr>
        </p:nvSpPr>
        <p:spPr>
          <a:xfrm>
            <a:off x="7054850" y="4476750"/>
            <a:ext cx="1625600" cy="1625600"/>
          </a:xfrm>
          <a:prstGeom prst="roundRect">
            <a:avLst>
              <a:gd name="adj" fmla="val 16667"/>
            </a:avLst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56" name="Google Shape;56;p44"/>
          <p:cNvSpPr>
            <a:spLocks noGrp="1"/>
          </p:cNvSpPr>
          <p:nvPr>
            <p:ph type="pic" idx="5"/>
          </p:nvPr>
        </p:nvSpPr>
        <p:spPr>
          <a:xfrm>
            <a:off x="5016500" y="863600"/>
            <a:ext cx="3175000" cy="3175000"/>
          </a:xfrm>
          <a:prstGeom prst="roundRect">
            <a:avLst>
              <a:gd name="adj" fmla="val 16667"/>
            </a:avLst>
          </a:prstGeom>
          <a:solidFill>
            <a:srgbClr val="F2F2F2">
              <a:alpha val="8000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/>
          <p:nvPr/>
        </p:nvSpPr>
        <p:spPr>
          <a:xfrm>
            <a:off x="2214912" y="2295681"/>
            <a:ext cx="2554004" cy="2554004"/>
          </a:xfrm>
          <a:prstGeom prst="roundRect">
            <a:avLst>
              <a:gd name="adj" fmla="val 16667"/>
            </a:avLst>
          </a:prstGeom>
          <a:solidFill>
            <a:srgbClr val="CBD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75417">
            <a:off x="3123956" y="2660911"/>
            <a:ext cx="2286490" cy="4450830"/>
          </a:xfrm>
          <a:prstGeom prst="rect">
            <a:avLst/>
          </a:prstGeom>
          <a:noFill/>
          <a:ln>
            <a:noFill/>
          </a:ln>
          <a:effectLst>
            <a:outerShdw blurRad="685800" sx="89000" sy="89000" algn="ctr" rotWithShape="0">
              <a:srgbClr val="000000">
                <a:alpha val="30980"/>
              </a:srgbClr>
            </a:outerShdw>
          </a:effectLst>
        </p:spPr>
      </p:pic>
      <p:pic>
        <p:nvPicPr>
          <p:cNvPr id="60" name="Google Shape;6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75417">
            <a:off x="1466608" y="66569"/>
            <a:ext cx="2286490" cy="4450830"/>
          </a:xfrm>
          <a:prstGeom prst="rect">
            <a:avLst/>
          </a:prstGeom>
          <a:noFill/>
          <a:ln>
            <a:noFill/>
          </a:ln>
          <a:effectLst>
            <a:outerShdw blurRad="685800" sx="89000" sy="89000" algn="ctr" rotWithShape="0">
              <a:srgbClr val="000000">
                <a:alpha val="30980"/>
              </a:srgbClr>
            </a:outerShdw>
          </a:effectLst>
        </p:spPr>
      </p:pic>
      <p:sp>
        <p:nvSpPr>
          <p:cNvPr id="61" name="Google Shape;61;p45"/>
          <p:cNvSpPr>
            <a:spLocks noGrp="1"/>
          </p:cNvSpPr>
          <p:nvPr>
            <p:ph type="pic" idx="2"/>
          </p:nvPr>
        </p:nvSpPr>
        <p:spPr>
          <a:xfrm rot="1673108">
            <a:off x="3348792" y="2885347"/>
            <a:ext cx="1836817" cy="399456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5"/>
          <p:cNvSpPr>
            <a:spLocks noGrp="1"/>
          </p:cNvSpPr>
          <p:nvPr>
            <p:ph type="pic" idx="3"/>
          </p:nvPr>
        </p:nvSpPr>
        <p:spPr>
          <a:xfrm rot="1673108">
            <a:off x="1691443" y="294701"/>
            <a:ext cx="1836817" cy="39945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/>
        </p:nvSpPr>
        <p:spPr>
          <a:xfrm>
            <a:off x="687078" y="6375033"/>
            <a:ext cx="3654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rPr>
              <a:t>Uniwersytet Kazimierza Wielkiego w Bydgoszczy</a:t>
            </a:r>
            <a:endParaRPr>
              <a:solidFill>
                <a:schemeClr val="accent1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7" name="Google Shape;7;p31"/>
          <p:cNvSpPr txBox="1"/>
          <p:nvPr/>
        </p:nvSpPr>
        <p:spPr>
          <a:xfrm flipH="1">
            <a:off x="305225" y="6338388"/>
            <a:ext cx="41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400" i="0" u="none" strike="noStrike" cap="none">
                <a:solidFill>
                  <a:schemeClr val="accent1"/>
                </a:solidFill>
                <a:latin typeface="Sora SemiBold"/>
                <a:ea typeface="Sora SemiBold"/>
                <a:cs typeface="Sora SemiBold"/>
                <a:sym typeface="Sora SemiBold"/>
              </a:rPr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i="0" u="none" strike="noStrike" cap="none">
              <a:solidFill>
                <a:schemeClr val="accent1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pic>
        <p:nvPicPr>
          <p:cNvPr id="8" name="Google Shape;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39435" y="6344274"/>
            <a:ext cx="326282" cy="307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549" y="-42975"/>
            <a:ext cx="7337890" cy="614659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8378580" y="3793660"/>
            <a:ext cx="171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Uniwersytet</a:t>
            </a:r>
            <a:r>
              <a:rPr lang="en-ID" sz="1800" dirty="0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 </a:t>
            </a:r>
            <a:r>
              <a:rPr lang="en-ID" sz="1800" dirty="0" err="1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Kazimierza</a:t>
            </a:r>
            <a:r>
              <a:rPr lang="en-ID" sz="1800" dirty="0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 </a:t>
            </a:r>
            <a:r>
              <a:rPr lang="en-ID" sz="1800" dirty="0" err="1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Wielkiego</a:t>
            </a:r>
            <a:endParaRPr sz="1800" dirty="0">
              <a:solidFill>
                <a:srgbClr val="F1F1F3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8378580" y="4678020"/>
            <a:ext cx="171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>
                <a:solidFill>
                  <a:srgbClr val="F1F1F3"/>
                </a:solidFill>
                <a:latin typeface="Sora"/>
                <a:ea typeface="Sora"/>
                <a:cs typeface="Sora"/>
                <a:sym typeface="Sora"/>
              </a:rPr>
              <a:t>w Bydgoszczy</a:t>
            </a:r>
            <a:endParaRPr sz="1200" b="1">
              <a:solidFill>
                <a:srgbClr val="F1F1F3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1E471316-09F3-0AB7-87E9-833FE998E060}"/>
              </a:ext>
            </a:extLst>
          </p:cNvPr>
          <p:cNvSpPr txBox="1"/>
          <p:nvPr/>
        </p:nvSpPr>
        <p:spPr>
          <a:xfrm>
            <a:off x="4164463" y="2692612"/>
            <a:ext cx="40034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Wydział Prawa i Ekonomii </a:t>
            </a:r>
            <a:endParaRPr sz="2000" dirty="0">
              <a:solidFill>
                <a:srgbClr val="F1F1F3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/>
          <p:nvPr/>
        </p:nvSpPr>
        <p:spPr>
          <a:xfrm>
            <a:off x="0" y="0"/>
            <a:ext cx="2743200" cy="6083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025391" y="2018827"/>
            <a:ext cx="55473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rgbClr val="3F3F3F"/>
                </a:solidFill>
                <a:latin typeface="Sora SemiBold"/>
                <a:ea typeface="Sora SemiBold"/>
                <a:cs typeface="Sora SemiBold"/>
                <a:sym typeface="Sora SemiBold"/>
              </a:rPr>
              <a:t>Dzień Wydziału Prawa i Ekonomii </a:t>
            </a:r>
          </a:p>
        </p:txBody>
      </p:sp>
      <p:sp>
        <p:nvSpPr>
          <p:cNvPr id="85" name="Google Shape;85;p3"/>
          <p:cNvSpPr txBox="1"/>
          <p:nvPr/>
        </p:nvSpPr>
        <p:spPr>
          <a:xfrm>
            <a:off x="5117859" y="3642137"/>
            <a:ext cx="5547300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3F3F3F"/>
                </a:solidFill>
                <a:latin typeface="Sora"/>
                <a:ea typeface="Sora"/>
                <a:cs typeface="Sora"/>
                <a:sym typeface="Sora"/>
              </a:rPr>
              <a:t>14 kwietnia 2026 r.</a:t>
            </a:r>
            <a:endParaRPr sz="1800" dirty="0">
              <a:solidFill>
                <a:srgbClr val="3F3F3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>
          <a:extLst>
            <a:ext uri="{FF2B5EF4-FFF2-40B4-BE49-F238E27FC236}">
              <a16:creationId xmlns:a16="http://schemas.microsoft.com/office/drawing/2014/main" id="{2B982DCC-94D7-1174-3EFA-5FA6A35B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">
            <a:extLst>
              <a:ext uri="{FF2B5EF4-FFF2-40B4-BE49-F238E27FC236}">
                <a16:creationId xmlns:a16="http://schemas.microsoft.com/office/drawing/2014/main" id="{EE937AD1-861B-2C8A-4A0E-9601592F5E02}"/>
              </a:ext>
            </a:extLst>
          </p:cNvPr>
          <p:cNvSpPr/>
          <p:nvPr/>
        </p:nvSpPr>
        <p:spPr>
          <a:xfrm>
            <a:off x="1219200" y="2222500"/>
            <a:ext cx="10069406" cy="3845421"/>
          </a:xfrm>
          <a:prstGeom prst="roundRect">
            <a:avLst>
              <a:gd name="adj" fmla="val 7089"/>
            </a:avLst>
          </a:prstGeom>
          <a:solidFill>
            <a:srgbClr val="F1F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8" name="Google Shape;448;p24">
            <a:extLst>
              <a:ext uri="{FF2B5EF4-FFF2-40B4-BE49-F238E27FC236}">
                <a16:creationId xmlns:a16="http://schemas.microsoft.com/office/drawing/2014/main" id="{1E21DA71-7FF6-3B7D-9DE0-266EB4720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242547"/>
              </p:ext>
            </p:extLst>
          </p:nvPr>
        </p:nvGraphicFramePr>
        <p:xfrm>
          <a:off x="499155" y="790079"/>
          <a:ext cx="11509495" cy="5514824"/>
        </p:xfrm>
        <a:graphic>
          <a:graphicData uri="http://schemas.openxmlformats.org/drawingml/2006/table">
            <a:tbl>
              <a:tblPr firstRow="1" bandRow="1">
                <a:noFill/>
                <a:tableStyleId>{2A2E9965-06F7-4511-B8F4-79B226F16419}</a:tableStyleId>
              </a:tblPr>
              <a:tblGrid>
                <a:gridCol w="1596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571919487"/>
                    </a:ext>
                  </a:extLst>
                </a:gridCol>
                <a:gridCol w="242388">
                  <a:extLst>
                    <a:ext uri="{9D8B030D-6E8A-4147-A177-3AD203B41FA5}">
                      <a16:colId xmlns:a16="http://schemas.microsoft.com/office/drawing/2014/main" val="1567601456"/>
                    </a:ext>
                  </a:extLst>
                </a:gridCol>
                <a:gridCol w="890970">
                  <a:extLst>
                    <a:ext uri="{9D8B030D-6E8A-4147-A177-3AD203B41FA5}">
                      <a16:colId xmlns:a16="http://schemas.microsoft.com/office/drawing/2014/main" val="3437934684"/>
                    </a:ext>
                  </a:extLst>
                </a:gridCol>
                <a:gridCol w="1647817">
                  <a:extLst>
                    <a:ext uri="{9D8B030D-6E8A-4147-A177-3AD203B41FA5}">
                      <a16:colId xmlns:a16="http://schemas.microsoft.com/office/drawing/2014/main" val="1888123373"/>
                    </a:ext>
                  </a:extLst>
                </a:gridCol>
                <a:gridCol w="177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1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6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WYDARZENIA I MIEJSCE</a:t>
                      </a:r>
                      <a:endParaRPr lang="pl-PL" sz="1200" kern="100" dirty="0">
                        <a:solidFill>
                          <a:schemeClr val="bg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GODZINA</a:t>
                      </a:r>
                      <a:endParaRPr lang="pl-PL" sz="1200" kern="100" dirty="0">
                        <a:solidFill>
                          <a:schemeClr val="bg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KOORDYNATORZY </a:t>
                      </a:r>
                      <a:endParaRPr lang="pl-PL" sz="1200" kern="100" dirty="0">
                        <a:solidFill>
                          <a:schemeClr val="bg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6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WYDARZENIA RÓWNOLEGŁE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9:00-10:30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Forum Kół Naukowych</a:t>
                      </a:r>
                      <a:b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Koordynator: dr Katarzyna Biskup-Grabowska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Familiada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Koordynator: mgr Paula Seifert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1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Forum Kół Naukowych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[aula]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Familiada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Prawno-Ekonomiczna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[sala 06]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Spotkanie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z Okręgową Inspekcją Pracy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[sala 112]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10:30-12:00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 spotkania z OIP: 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dr Maryla Bieniek-Majka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Spotkanie z przedstawicielami firmy </a:t>
                      </a:r>
                      <a:r>
                        <a:rPr lang="pl-PL" sz="1200" b="1" kern="100" dirty="0" err="1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Neupack</a:t>
                      </a: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[sala 08]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Warsztaty</a:t>
                      </a:r>
                      <a:b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</a:br>
                      <a: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z psycholog </a:t>
                      </a:r>
                      <a:b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</a:br>
                      <a: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dr Kamilą Komorowską </a:t>
                      </a:r>
                      <a:b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</a:br>
                      <a: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nt. Myślowy </a:t>
                      </a:r>
                      <a:r>
                        <a:rPr lang="pl-PL" sz="1200" b="1" i="0" u="none" strike="noStrike" kern="100" cap="none" dirty="0" err="1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rollercoaster</a:t>
                      </a:r>
                      <a: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 – jak zatrzymać </a:t>
                      </a:r>
                      <a:r>
                        <a:rPr lang="pl-PL" sz="1200" b="1" i="0" u="none" strike="noStrike" kern="100" cap="none" dirty="0" err="1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overthinking</a:t>
                      </a:r>
                      <a:br>
                        <a:rPr lang="pl-PL" sz="1200" b="1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</a:br>
                      <a:r>
                        <a:rPr lang="pl-PL" sz="12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[</a:t>
                      </a:r>
                      <a:r>
                        <a:rPr lang="pl-PL" sz="1200" b="0" i="0" u="none" strike="noStrike" kern="100" cap="none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sala 2</a:t>
                      </a:r>
                      <a:r>
                        <a:rPr lang="pl-PL" sz="1200" b="0" i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  <a:sym typeface="Arial"/>
                        </a:rPr>
                        <a:t>]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Symulacja rozprawy sądowej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[aula]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Spotkanie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z Okręgowym Inspektoratem Służby Więziennej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[sala 120]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12:00-13:30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 spotkania z firmą </a:t>
                      </a:r>
                      <a:r>
                        <a:rPr lang="pl-PL" sz="1200" b="1" kern="100" dirty="0" err="1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Neupack</a:t>
                      </a: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: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dr Paweł Błoński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 rozprawy: Koło Naukowe Postępowania Karnego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 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 spotkania z OISW: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dr Emilia Chronowska-Sioła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24">
            <a:extLst>
              <a:ext uri="{FF2B5EF4-FFF2-40B4-BE49-F238E27FC236}">
                <a16:creationId xmlns:a16="http://schemas.microsoft.com/office/drawing/2014/main" id="{6CD3162B-DF04-BF29-9348-D9AD5E5C1902}"/>
              </a:ext>
            </a:extLst>
          </p:cNvPr>
          <p:cNvSpPr txBox="1"/>
          <p:nvPr/>
        </p:nvSpPr>
        <p:spPr>
          <a:xfrm>
            <a:off x="3531389" y="20579"/>
            <a:ext cx="481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rgbClr val="7030A0"/>
                </a:solidFill>
                <a:latin typeface="Sora SemiBold"/>
                <a:ea typeface="Sora SemiBold"/>
                <a:cs typeface="Sora SemiBold"/>
                <a:sym typeface="Sora SemiBold"/>
              </a:rPr>
              <a:t>Program</a:t>
            </a:r>
            <a:endParaRPr sz="4400" dirty="0">
              <a:solidFill>
                <a:srgbClr val="7030A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7976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>
          <a:extLst>
            <a:ext uri="{FF2B5EF4-FFF2-40B4-BE49-F238E27FC236}">
              <a16:creationId xmlns:a16="http://schemas.microsoft.com/office/drawing/2014/main" id="{83D969C9-AA22-A4E4-98E7-BA749D2C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">
            <a:extLst>
              <a:ext uri="{FF2B5EF4-FFF2-40B4-BE49-F238E27FC236}">
                <a16:creationId xmlns:a16="http://schemas.microsoft.com/office/drawing/2014/main" id="{3EE07035-C990-F716-B9E3-98DF00969C71}"/>
              </a:ext>
            </a:extLst>
          </p:cNvPr>
          <p:cNvSpPr/>
          <p:nvPr/>
        </p:nvSpPr>
        <p:spPr>
          <a:xfrm>
            <a:off x="1219200" y="2222500"/>
            <a:ext cx="10069406" cy="3845421"/>
          </a:xfrm>
          <a:prstGeom prst="roundRect">
            <a:avLst>
              <a:gd name="adj" fmla="val 7089"/>
            </a:avLst>
          </a:prstGeom>
          <a:solidFill>
            <a:srgbClr val="F1F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8" name="Google Shape;448;p24">
            <a:extLst>
              <a:ext uri="{FF2B5EF4-FFF2-40B4-BE49-F238E27FC236}">
                <a16:creationId xmlns:a16="http://schemas.microsoft.com/office/drawing/2014/main" id="{DBA9F208-1FC1-AE51-C5C4-9742DB2DA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521562"/>
              </p:ext>
            </p:extLst>
          </p:nvPr>
        </p:nvGraphicFramePr>
        <p:xfrm>
          <a:off x="195209" y="790081"/>
          <a:ext cx="11813441" cy="5559347"/>
        </p:xfrm>
        <a:graphic>
          <a:graphicData uri="http://schemas.openxmlformats.org/drawingml/2006/table">
            <a:tbl>
              <a:tblPr firstRow="1" bandRow="1">
                <a:noFill/>
                <a:tableStyleId>{2A2E9965-06F7-4511-B8F4-79B226F16419}</a:tableStyleId>
              </a:tblPr>
              <a:tblGrid>
                <a:gridCol w="282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WYDARZENIA I MIEJSCE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GODZINA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KOORDYNATORZY </a:t>
                      </a: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Warsztaty dla studentów 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[różne sale]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13:30-14:30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Studencka Konferencja Inwestycyjna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dr Paweł Błoński [sala 08]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KSeF</a:t>
                      </a: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od podstaw - pierwsze kroki w systemie e-faktur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- mgr Paweł Wysiński ze Stowarzyszenia Księgowych w Polsce. Oddział Okręgowy w Bydgoszczy [sala 06]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Pierwsze kroki z </a:t>
                      </a:r>
                      <a:r>
                        <a:rPr lang="pl-PL" sz="1100" b="1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Comarch</a:t>
                      </a: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ERP Optima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dr Katarzyna Kachel [sala 4 na ul. Kopernika; Wydział Mechatroniki]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Wypełnianie deklaracji podatkowych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- dr Paweł Grzybowski [sala 110]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Regulacje prawne w zakresie odpowiedzialnego korzystania z systemów Sztucznej Inteligencji </a:t>
                      </a:r>
                      <a:b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w działalności akademickiej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dr hab. Marek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Salamonowicz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, prof. uczelni [sala 9]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Oględziny miejsca zdarzenia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- dr Patryk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Theuss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, mgr Milena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Powirska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-Bała [aula]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Sposoby zabezpieczanie dokumentów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mgr Milena </a:t>
                      </a:r>
                      <a:r>
                        <a:rPr lang="pl-PL" sz="1100" b="0" kern="12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Powirska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-Bała [sala 105]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Zbrodnia w dawnych aktach zapisana. Jak projektować badania z zakresu historii prawa karnego </a:t>
                      </a:r>
                      <a:b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i kryminologii historycznej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dr hab. Karol Siemaszko prof. uczelni [sala 114]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Jak zorganizować wydarzenie przy wsparciu uczelni? </a:t>
                      </a:r>
                      <a:r>
                        <a:rPr lang="pl-PL" sz="1100" b="0" kern="12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– Ryszard Kimmel [sala 11]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1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Wykład z okazji Dnia Wydziału Prawa i Ekonomii</a:t>
                      </a:r>
                      <a:b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[aula]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Mgr inż. Tomasz Boroń </a:t>
                      </a:r>
                      <a:b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oraz podinsp.  w stanie spoczynku Wojciech </a:t>
                      </a:r>
                      <a:r>
                        <a:rPr lang="pl-PL" sz="1200" b="1" kern="1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Harczenko</a:t>
                      </a:r>
                      <a:b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[aula]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dirty="0"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14:30-16:00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0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Tytuł wystąpienia:  </a:t>
                      </a: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Zagrożenia w cyberświecie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0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 oraz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Wyzwania w rozwiazywaniu spraw kryminalnych z przeszłości</a:t>
                      </a:r>
                      <a:br>
                        <a:rPr lang="pl-PL" sz="1200" b="0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pl-PL" sz="1200" b="0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(Wojciech </a:t>
                      </a:r>
                      <a:r>
                        <a:rPr lang="pl-PL" sz="1200" b="0" kern="100" dirty="0" err="1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Harczenko</a:t>
                      </a:r>
                      <a:r>
                        <a:rPr lang="pl-PL" sz="1200" b="0" kern="100" dirty="0"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z Archiwum X, emerytowany funkcjonariusz Policji)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0" kern="100" dirty="0"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24">
            <a:extLst>
              <a:ext uri="{FF2B5EF4-FFF2-40B4-BE49-F238E27FC236}">
                <a16:creationId xmlns:a16="http://schemas.microsoft.com/office/drawing/2014/main" id="{5EA5C3AB-692B-1489-C8A8-4D4472C8ADAE}"/>
              </a:ext>
            </a:extLst>
          </p:cNvPr>
          <p:cNvSpPr txBox="1"/>
          <p:nvPr/>
        </p:nvSpPr>
        <p:spPr>
          <a:xfrm>
            <a:off x="3531389" y="20579"/>
            <a:ext cx="481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rgbClr val="F1F1F3"/>
                </a:solidFill>
                <a:latin typeface="Sora SemiBold"/>
                <a:ea typeface="Sora SemiBold"/>
                <a:cs typeface="Sora SemiBold"/>
                <a:sym typeface="Sora SemiBold"/>
              </a:rPr>
              <a:t>Program</a:t>
            </a:r>
            <a:endParaRPr sz="4400" dirty="0">
              <a:solidFill>
                <a:srgbClr val="F1F1F3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3" name="Google Shape;449;p24">
            <a:extLst>
              <a:ext uri="{FF2B5EF4-FFF2-40B4-BE49-F238E27FC236}">
                <a16:creationId xmlns:a16="http://schemas.microsoft.com/office/drawing/2014/main" id="{AE7F613C-B0D2-0259-9EE3-93A33AD98373}"/>
              </a:ext>
            </a:extLst>
          </p:cNvPr>
          <p:cNvSpPr txBox="1"/>
          <p:nvPr/>
        </p:nvSpPr>
        <p:spPr>
          <a:xfrm>
            <a:off x="3611870" y="20579"/>
            <a:ext cx="481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dirty="0">
                <a:solidFill>
                  <a:srgbClr val="7030A0"/>
                </a:solidFill>
                <a:latin typeface="Sora SemiBold"/>
                <a:ea typeface="Sora SemiBold"/>
                <a:cs typeface="Sora SemiBold"/>
                <a:sym typeface="Sora SemiBold"/>
              </a:rPr>
              <a:t>Program</a:t>
            </a:r>
            <a:endParaRPr sz="4400" dirty="0">
              <a:solidFill>
                <a:srgbClr val="7030A0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1033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/>
          <p:nvPr/>
        </p:nvSpPr>
        <p:spPr>
          <a:xfrm>
            <a:off x="1768629" y="2459500"/>
            <a:ext cx="73753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F1F1F3"/>
                </a:solidFill>
                <a:effectLst/>
                <a:uLnTx/>
                <a:uFillTx/>
                <a:latin typeface="Sora SemiBold"/>
                <a:ea typeface="Sora SemiBold"/>
                <a:cs typeface="Sora SemiBold"/>
                <a:sym typeface="Sora SemiBold"/>
              </a:rPr>
              <a:t>Dziękujemy za Państwa zaangażowanie 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1F1F3"/>
              </a:solidFill>
              <a:effectLst/>
              <a:uLnTx/>
              <a:uFillTx/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KW">
  <a:themeElements>
    <a:clrScheme name="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7513A"/>
      </a:accent1>
      <a:accent2>
        <a:srgbClr val="D0D1D6"/>
      </a:accent2>
      <a:accent3>
        <a:srgbClr val="A5A5A5"/>
      </a:accent3>
      <a:accent4>
        <a:srgbClr val="FFC000"/>
      </a:accent4>
      <a:accent5>
        <a:srgbClr val="034363"/>
      </a:accent5>
      <a:accent6>
        <a:srgbClr val="03436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424</Words>
  <Application>Microsoft Office PowerPoint</Application>
  <PresentationFormat>Panoramiczny</PresentationFormat>
  <Paragraphs>83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Open Sans</vt:lpstr>
      <vt:lpstr>Arial</vt:lpstr>
      <vt:lpstr>Sora</vt:lpstr>
      <vt:lpstr>Roboto</vt:lpstr>
      <vt:lpstr>Sora SemiBold</vt:lpstr>
      <vt:lpstr>UKW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alfinalfanany@gmail.com</dc:creator>
  <cp:lastModifiedBy>Anna Hernacka-Janikowska</cp:lastModifiedBy>
  <cp:revision>24</cp:revision>
  <dcterms:created xsi:type="dcterms:W3CDTF">2023-08-23T06:58:45Z</dcterms:created>
  <dcterms:modified xsi:type="dcterms:W3CDTF">2026-04-11T15:18:39Z</dcterms:modified>
</cp:coreProperties>
</file>